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53" autoAdjust="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8B6E6-FDCD-4220-BDFD-7510002C80C9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4F8F7-4012-4791-96D4-359E92BDC1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4F8F7-4012-4791-96D4-359E92BDC1C3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7619E2-B938-4B5A-9EBA-2E6649074DAA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CCC1A8-FF1E-4572-A23E-208A23E29E4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zh.wikipedia.org/wiki/File:Alejandro_Gonz%C3%A1lez_I%C3%B1%C3%A1rritu_2014.jpg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hyperlink" Target="https://zh.wikipedia.org/wiki/File:Leonardo_DiCaprio_2014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0" dirty="0" smtClean="0"/>
              <a:t>第</a:t>
            </a:r>
            <a:r>
              <a:rPr lang="en-US" altLang="zh-TW" b="0" dirty="0" smtClean="0"/>
              <a:t>88</a:t>
            </a:r>
            <a:r>
              <a:rPr lang="zh-TW" altLang="en-US" b="0" dirty="0" smtClean="0"/>
              <a:t>屆</a:t>
            </a:r>
            <a:r>
              <a:rPr lang="zh-TW" altLang="en-US" b="0" dirty="0" smtClean="0"/>
              <a:t>奧斯卡金像獎    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製作者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方一婷</a:t>
            </a:r>
            <a:endParaRPr lang="en-US" altLang="zh-TW" dirty="0" smtClean="0"/>
          </a:p>
          <a:p>
            <a:r>
              <a:rPr lang="zh-TW" altLang="en-US" dirty="0" smtClean="0"/>
              <a:t>參考資料</a:t>
            </a:r>
            <a:r>
              <a:rPr lang="en-US" altLang="zh-TW" dirty="0" smtClean="0"/>
              <a:t>:</a:t>
            </a:r>
            <a:r>
              <a:rPr lang="zh-TW" altLang="en-US" dirty="0" smtClean="0"/>
              <a:t>維基百科、</a:t>
            </a:r>
            <a:r>
              <a:rPr lang="en-US" altLang="zh-TW" dirty="0" smtClean="0"/>
              <a:t>HBO</a:t>
            </a:r>
            <a:endParaRPr lang="en-US" altLang="zh-TW" dirty="0" smtClean="0"/>
          </a:p>
        </p:txBody>
      </p:sp>
      <p:pic>
        <p:nvPicPr>
          <p:cNvPr id="25602" name="Picture 2" descr="Oscars poster 2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2095500" cy="3067050"/>
          </a:xfrm>
          <a:prstGeom prst="rect">
            <a:avLst/>
          </a:prstGeom>
          <a:noFill/>
        </p:spPr>
      </p:pic>
      <p:sp>
        <p:nvSpPr>
          <p:cNvPr id="5" name="向左箭號 4"/>
          <p:cNvSpPr/>
          <p:nvPr/>
        </p:nvSpPr>
        <p:spPr>
          <a:xfrm>
            <a:off x="2500298" y="3286124"/>
            <a:ext cx="571504" cy="35719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071802" y="3000372"/>
            <a:ext cx="151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官方海報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829761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</a:rPr>
              <a:t>謝謝聆聽</a:t>
            </a:r>
            <a:r>
              <a:rPr lang="en-US" altLang="zh-TW" sz="7200" dirty="0" smtClean="0">
                <a:solidFill>
                  <a:srgbClr val="FF0000"/>
                </a:solidFill>
              </a:rPr>
              <a:t>!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最佳影片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驚爆焦點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zh-TW" altLang="en-US" dirty="0" smtClean="0">
                <a:solidFill>
                  <a:srgbClr val="002060"/>
                </a:solidFill>
              </a:rPr>
              <a:t>最佳外語片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索爾之子</a:t>
            </a:r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匈牙利</a:t>
            </a:r>
            <a:r>
              <a:rPr lang="en-US" altLang="zh-TW" dirty="0" smtClean="0">
                <a:solidFill>
                  <a:srgbClr val="002060"/>
                </a:solidFill>
              </a:rPr>
              <a:t>)</a:t>
            </a:r>
          </a:p>
          <a:p>
            <a:r>
              <a:rPr lang="zh-TW" altLang="en-US" dirty="0" smtClean="0">
                <a:solidFill>
                  <a:srgbClr val="002060"/>
                </a:solidFill>
              </a:rPr>
              <a:t>最佳紀錄長片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艾美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zh-TW" altLang="en-US" dirty="0" smtClean="0">
                <a:solidFill>
                  <a:srgbClr val="002060"/>
                </a:solidFill>
              </a:rPr>
              <a:t>最佳動畫片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腦筋</a:t>
            </a:r>
            <a:r>
              <a:rPr lang="zh-TW" altLang="en-US" dirty="0" smtClean="0">
                <a:solidFill>
                  <a:srgbClr val="002060"/>
                </a:solidFill>
              </a:rPr>
              <a:t>急轉彎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zh-TW" altLang="en-US" dirty="0" smtClean="0">
                <a:solidFill>
                  <a:srgbClr val="002060"/>
                </a:solidFill>
              </a:rPr>
              <a:t>最佳實景短片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口吃</a:t>
            </a:r>
            <a:r>
              <a:rPr lang="zh-TW" altLang="en-US" dirty="0" smtClean="0">
                <a:solidFill>
                  <a:srgbClr val="002060"/>
                </a:solidFill>
              </a:rPr>
              <a:t>男戀語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zh-TW" altLang="en-US" dirty="0" smtClean="0">
                <a:solidFill>
                  <a:srgbClr val="002060"/>
                </a:solidFill>
              </a:rPr>
              <a:t>最佳紀錄短片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河中女孩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寬恕的</a:t>
            </a:r>
            <a:r>
              <a:rPr lang="zh-TW" altLang="en-US" dirty="0" smtClean="0">
                <a:solidFill>
                  <a:srgbClr val="002060"/>
                </a:solidFill>
              </a:rPr>
              <a:t>代價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zh-TW" altLang="en-US" dirty="0" smtClean="0">
                <a:solidFill>
                  <a:srgbClr val="002060"/>
                </a:solidFill>
              </a:rPr>
              <a:t>最佳動畫短片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熊物</a:t>
            </a:r>
            <a:r>
              <a:rPr lang="zh-TW" altLang="en-US" dirty="0" smtClean="0">
                <a:solidFill>
                  <a:srgbClr val="002060"/>
                </a:solidFill>
              </a:rPr>
              <a:t>語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zh-TW" altLang="en-US" dirty="0" smtClean="0">
                <a:solidFill>
                  <a:srgbClr val="002060"/>
                </a:solidFill>
              </a:rPr>
              <a:t>最佳原創劇本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驚爆焦點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zh-TW" altLang="en-US" dirty="0" smtClean="0">
                <a:solidFill>
                  <a:srgbClr val="002060"/>
                </a:solidFill>
              </a:rPr>
              <a:t>最佳改編劇本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大賣</a:t>
            </a:r>
            <a:r>
              <a:rPr lang="zh-TW" altLang="en-US" dirty="0" smtClean="0">
                <a:solidFill>
                  <a:srgbClr val="002060"/>
                </a:solidFill>
              </a:rPr>
              <a:t>空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zh-TW" altLang="en-US" dirty="0" smtClean="0">
                <a:solidFill>
                  <a:srgbClr val="002060"/>
                </a:solidFill>
              </a:rPr>
              <a:t>最佳攝影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神鬼獵人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zh-TW" altLang="en-US" dirty="0" smtClean="0">
                <a:solidFill>
                  <a:srgbClr val="002060"/>
                </a:solidFill>
              </a:rPr>
              <a:t>最佳剪輯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瘋狂麥斯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憤怒道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000" b="0" dirty="0" smtClean="0"/>
              <a:t> </a:t>
            </a:r>
            <a:r>
              <a:rPr lang="zh-TW" altLang="en-US" sz="8000" b="0" dirty="0" smtClean="0"/>
              <a:t>      </a:t>
            </a:r>
            <a:r>
              <a:rPr lang="zh-TW" altLang="en-US" sz="8000" b="0" dirty="0" smtClean="0">
                <a:solidFill>
                  <a:srgbClr val="FF3399"/>
                </a:solidFill>
              </a:rPr>
              <a:t>得獎</a:t>
            </a:r>
            <a:r>
              <a:rPr lang="zh-TW" altLang="en-US" sz="8000" b="0" dirty="0" smtClean="0">
                <a:solidFill>
                  <a:srgbClr val="FF3399"/>
                </a:solidFill>
              </a:rPr>
              <a:t>名單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5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5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30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50"/>
                            </p:stCondLst>
                            <p:childTnLst>
                              <p:par>
                                <p:cTn id="5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150"/>
                            </p:stCondLst>
                            <p:childTnLst>
                              <p:par>
                                <p:cTn id="6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最佳音效剪輯</a:t>
            </a:r>
            <a:r>
              <a:rPr lang="en-US" altLang="zh-TW" dirty="0" smtClean="0"/>
              <a:t>:</a:t>
            </a:r>
            <a:r>
              <a:rPr lang="zh-TW" altLang="en-US" dirty="0" smtClean="0"/>
              <a:t>瘋狂麥斯</a:t>
            </a:r>
            <a:r>
              <a:rPr lang="en-US" altLang="zh-TW" dirty="0" smtClean="0"/>
              <a:t>:</a:t>
            </a:r>
            <a:r>
              <a:rPr lang="zh-TW" altLang="en-US" dirty="0" smtClean="0"/>
              <a:t>憤怒道</a:t>
            </a:r>
            <a:endParaRPr lang="en-US" altLang="zh-TW" dirty="0" smtClean="0"/>
          </a:p>
          <a:p>
            <a:r>
              <a:rPr lang="zh-TW" altLang="en-US" dirty="0" smtClean="0"/>
              <a:t>最佳混音</a:t>
            </a:r>
            <a:r>
              <a:rPr lang="en-US" altLang="zh-TW" dirty="0" smtClean="0"/>
              <a:t>:</a:t>
            </a:r>
            <a:r>
              <a:rPr lang="zh-TW" altLang="en-US" dirty="0" smtClean="0"/>
              <a:t>瘋狂麥斯</a:t>
            </a:r>
            <a:r>
              <a:rPr lang="en-US" altLang="zh-TW" dirty="0" smtClean="0"/>
              <a:t>:</a:t>
            </a:r>
            <a:r>
              <a:rPr lang="zh-TW" altLang="en-US" dirty="0" smtClean="0"/>
              <a:t>憤怒</a:t>
            </a:r>
            <a:r>
              <a:rPr lang="zh-TW" altLang="en-US" dirty="0" smtClean="0"/>
              <a:t>道</a:t>
            </a:r>
            <a:endParaRPr lang="en-US" altLang="zh-TW" dirty="0" smtClean="0"/>
          </a:p>
          <a:p>
            <a:r>
              <a:rPr lang="zh-TW" altLang="en-US" dirty="0" smtClean="0"/>
              <a:t>最佳化妝</a:t>
            </a:r>
            <a:r>
              <a:rPr lang="zh-TW" altLang="en-US" dirty="0" smtClean="0"/>
              <a:t>與</a:t>
            </a:r>
            <a:r>
              <a:rPr lang="zh-TW" altLang="en-US" dirty="0" smtClean="0"/>
              <a:t>髮型</a:t>
            </a:r>
            <a:r>
              <a:rPr lang="zh-TW" altLang="en-US" dirty="0" smtClean="0"/>
              <a:t>設計獎</a:t>
            </a:r>
            <a:r>
              <a:rPr lang="en-US" altLang="zh-TW" dirty="0" smtClean="0"/>
              <a:t>:</a:t>
            </a:r>
            <a:r>
              <a:rPr lang="zh-TW" altLang="en-US" dirty="0" smtClean="0"/>
              <a:t>瘋狂麥斯</a:t>
            </a:r>
            <a:r>
              <a:rPr lang="en-US" altLang="zh-TW" dirty="0" smtClean="0"/>
              <a:t>:</a:t>
            </a:r>
            <a:r>
              <a:rPr lang="zh-TW" altLang="en-US" dirty="0" smtClean="0"/>
              <a:t>憤怒道</a:t>
            </a:r>
            <a:endParaRPr lang="en-US" altLang="zh-TW" dirty="0" smtClean="0"/>
          </a:p>
          <a:p>
            <a:r>
              <a:rPr lang="zh-TW" altLang="en-US" dirty="0" smtClean="0"/>
              <a:t>最佳服裝設計</a:t>
            </a:r>
            <a:r>
              <a:rPr lang="en-US" altLang="zh-TW" dirty="0" smtClean="0"/>
              <a:t>:</a:t>
            </a:r>
            <a:r>
              <a:rPr lang="zh-TW" altLang="en-US" dirty="0" smtClean="0"/>
              <a:t>瘋狂麥斯</a:t>
            </a:r>
            <a:r>
              <a:rPr lang="en-US" altLang="zh-TW" dirty="0" smtClean="0"/>
              <a:t>:</a:t>
            </a:r>
            <a:r>
              <a:rPr lang="zh-TW" altLang="en-US" dirty="0" smtClean="0"/>
              <a:t>憤怒</a:t>
            </a:r>
            <a:r>
              <a:rPr lang="zh-TW" altLang="en-US" dirty="0" smtClean="0"/>
              <a:t>道</a:t>
            </a:r>
            <a:endParaRPr lang="en-US" altLang="zh-TW" dirty="0" smtClean="0"/>
          </a:p>
          <a:p>
            <a:r>
              <a:rPr lang="zh-TW" altLang="en-US" dirty="0" smtClean="0"/>
              <a:t>最佳美術設計</a:t>
            </a:r>
            <a:r>
              <a:rPr lang="en-US" altLang="zh-TW" dirty="0" smtClean="0"/>
              <a:t>:</a:t>
            </a:r>
            <a:r>
              <a:rPr lang="zh-TW" altLang="en-US" dirty="0" smtClean="0"/>
              <a:t>瘋狂麥斯</a:t>
            </a:r>
            <a:r>
              <a:rPr lang="en-US" altLang="zh-TW" dirty="0" smtClean="0"/>
              <a:t>:</a:t>
            </a:r>
            <a:r>
              <a:rPr lang="zh-TW" altLang="en-US" dirty="0" smtClean="0"/>
              <a:t>憤怒</a:t>
            </a:r>
            <a:r>
              <a:rPr lang="zh-TW" altLang="en-US" dirty="0" smtClean="0"/>
              <a:t>道</a:t>
            </a:r>
            <a:endParaRPr lang="en-US" altLang="zh-TW" dirty="0" smtClean="0"/>
          </a:p>
          <a:p>
            <a:r>
              <a:rPr lang="zh-TW" altLang="en-US" dirty="0" smtClean="0"/>
              <a:t>最佳視覺效果</a:t>
            </a:r>
            <a:r>
              <a:rPr lang="en-US" altLang="zh-TW" dirty="0" smtClean="0"/>
              <a:t>:</a:t>
            </a:r>
            <a:r>
              <a:rPr lang="zh-TW" altLang="en-US" dirty="0" smtClean="0"/>
              <a:t>人造</a:t>
            </a:r>
            <a:r>
              <a:rPr lang="zh-TW" altLang="en-US" dirty="0" smtClean="0"/>
              <a:t>意識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000" b="0" dirty="0" smtClean="0"/>
              <a:t>       </a:t>
            </a:r>
            <a:r>
              <a:rPr lang="zh-TW" altLang="en-US" sz="8000" b="0" dirty="0" smtClean="0">
                <a:solidFill>
                  <a:srgbClr val="FF3399"/>
                </a:solidFill>
              </a:rPr>
              <a:t>得獎</a:t>
            </a:r>
            <a:r>
              <a:rPr lang="zh-TW" altLang="en-US" sz="8000" b="0" dirty="0" smtClean="0">
                <a:solidFill>
                  <a:srgbClr val="FF3399"/>
                </a:solidFill>
              </a:rPr>
              <a:t>名單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pic>
        <p:nvPicPr>
          <p:cNvPr id="4" name="圖片 3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643446"/>
            <a:ext cx="3143230" cy="129221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00"/>
                            </p:stCondLst>
                            <p:childTnLst>
                              <p:par>
                                <p:cTn id="4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1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zh-TW" altLang="en-US" sz="7200" b="0" dirty="0" smtClean="0">
                <a:solidFill>
                  <a:srgbClr val="252525"/>
                </a:solidFill>
                <a:effectLst/>
                <a:latin typeface="Arial" charset="0"/>
                <a:ea typeface="新細明體" charset="-120"/>
                <a:cs typeface="Arial" charset="0"/>
              </a:rPr>
              <a:t> </a:t>
            </a:r>
            <a:r>
              <a:rPr kumimoji="1" lang="zh-TW" altLang="en-US" sz="7200" b="0" dirty="0" smtClean="0">
                <a:solidFill>
                  <a:srgbClr val="252525"/>
                </a:solidFill>
                <a:effectLst/>
                <a:latin typeface="Arial" charset="0"/>
                <a:ea typeface="新細明體" charset="-120"/>
                <a:cs typeface="Arial" charset="0"/>
              </a:rPr>
              <a:t>        </a:t>
            </a:r>
            <a:r>
              <a:rPr lang="zh-TW" altLang="en-US" sz="7200" dirty="0" smtClean="0">
                <a:solidFill>
                  <a:srgbClr val="FF3399"/>
                </a:solidFill>
              </a:rPr>
              <a:t>得獎</a:t>
            </a:r>
            <a:r>
              <a:rPr lang="zh-TW" altLang="en-US" sz="8000" dirty="0" smtClean="0">
                <a:solidFill>
                  <a:srgbClr val="FF3399"/>
                </a:solidFill>
              </a:rPr>
              <a:t>名單</a:t>
            </a:r>
            <a:endParaRPr lang="zh-TW" altLang="en-US" sz="8000" dirty="0">
              <a:solidFill>
                <a:srgbClr val="FF3399"/>
              </a:solidFill>
            </a:endParaRPr>
          </a:p>
        </p:txBody>
      </p:sp>
      <p:pic>
        <p:nvPicPr>
          <p:cNvPr id="28676" name="Picture 4" descr="https://upload.wikimedia.org/wikipedia/commons/thumb/4/48/Alejandro_Gonz%C3%A1lez_I%C3%B1%C3%A1rritu_2014.jpg/150px-Alejandro_Gonz%C3%A1lez_I%C3%B1%C3%A1rritu_201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1428750" cy="1962151"/>
          </a:xfrm>
          <a:prstGeom prst="rect">
            <a:avLst/>
          </a:prstGeom>
          <a:noFill/>
        </p:spPr>
      </p:pic>
      <p:sp>
        <p:nvSpPr>
          <p:cNvPr id="10" name="弧形 9"/>
          <p:cNvSpPr/>
          <p:nvPr/>
        </p:nvSpPr>
        <p:spPr>
          <a:xfrm>
            <a:off x="-2857552" y="21429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85720" y="28572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900" b="0" i="0" u="sng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ea typeface="新細明體" charset="-120"/>
                <a:cs typeface="Arial" charset="0"/>
                <a:hlinkClick r:id="rId5"/>
              </a:rPr>
              <a:t>  </a:t>
            </a:r>
            <a:r>
              <a:rPr kumimoji="1" lang="zh-TW" altLang="zh-TW" sz="13500" b="0" i="0" u="sng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ea typeface="新細明體" charset="-120"/>
                <a:cs typeface="Arial" charset="0"/>
              </a:rPr>
              <a:t> </a:t>
            </a:r>
            <a:r>
              <a:rPr kumimoji="1" lang="zh-TW" altLang="zh-TW" sz="900" b="0" i="0" u="sng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ea typeface="新細明體" charset="-120"/>
                <a:cs typeface="Arial" charset="0"/>
              </a:rPr>
              <a:t>                                            </a:t>
            </a:r>
            <a:endParaRPr kumimoji="1" lang="zh-TW" alt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  <a:cs typeface="新細明體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900" b="0" i="0" u="sng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28678" name="Picture 6" descr="https://upload.wikimedia.org/wikipedia/commons/thumb/2/25/Leonardo_DiCaprio_2014.jpg/150px-Leonardo_DiCaprio_2014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571612"/>
            <a:ext cx="1428750" cy="2143126"/>
          </a:xfrm>
          <a:prstGeom prst="rect">
            <a:avLst/>
          </a:prstGeom>
          <a:noFill/>
        </p:spPr>
      </p:pic>
      <p:pic>
        <p:nvPicPr>
          <p:cNvPr id="28680" name="Picture 8" descr="https://upload.wikimedia.org/wikipedia/commons/thumb/6/64/Brie_Larson_%28cropped%29.jpg/150px-Brie_Larson_%28cropped%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571612"/>
            <a:ext cx="1428750" cy="2105026"/>
          </a:xfrm>
          <a:prstGeom prst="rect">
            <a:avLst/>
          </a:prstGeom>
          <a:noFill/>
        </p:spPr>
      </p:pic>
      <p:pic>
        <p:nvPicPr>
          <p:cNvPr id="28682" name="Picture 10" descr="https://upload.wikimedia.org/wikipedia/commons/thumb/9/9a/Mark_Rylance_%28cropped%29.jpg/150px-Mark_Rylance_%28cropped%2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3" y="1571612"/>
            <a:ext cx="1679757" cy="2071702"/>
          </a:xfrm>
          <a:prstGeom prst="rect">
            <a:avLst/>
          </a:prstGeom>
          <a:noFill/>
        </p:spPr>
      </p:pic>
      <p:pic>
        <p:nvPicPr>
          <p:cNvPr id="28684" name="Picture 12" descr="https://upload.wikimedia.org/wikipedia/commons/thumb/d/da/Alicia_Vikander_2013-01-21.jpg/150px-Alicia_Vikander_2013-01-2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58" y="1571612"/>
            <a:ext cx="1670726" cy="2071702"/>
          </a:xfrm>
          <a:prstGeom prst="rect">
            <a:avLst/>
          </a:prstGeom>
          <a:noFill/>
        </p:spPr>
      </p:pic>
      <p:pic>
        <p:nvPicPr>
          <p:cNvPr id="28686" name="Picture 14" descr="https://upload.wikimedia.org/wikipedia/commons/thumb/a/a3/Ennio_Morricone_Cannes_2012.jpg/150px-Ennio_Morricone_Cannes_201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3714752"/>
            <a:ext cx="1428750" cy="2286001"/>
          </a:xfrm>
          <a:prstGeom prst="rect">
            <a:avLst/>
          </a:prstGeom>
          <a:noFill/>
        </p:spPr>
      </p:pic>
      <p:pic>
        <p:nvPicPr>
          <p:cNvPr id="28688" name="Picture 16" descr="https://upload.wikimedia.org/wikipedia/commons/thumb/c/c2/Sam_Smith_Lollapalooza_2015_%28cropped%29.jpg/150px-Sam_Smith_Lollapalooza_2015_%28cropped%2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3929066"/>
            <a:ext cx="1428750" cy="1995492"/>
          </a:xfrm>
          <a:prstGeom prst="rect">
            <a:avLst/>
          </a:prstGeom>
          <a:noFill/>
        </p:spPr>
      </p:pic>
      <p:pic>
        <p:nvPicPr>
          <p:cNvPr id="32" name="圖片 31" descr="505a3c0e-8092-4512-9e92-0806a5d7ec1f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9875" y="4929198"/>
            <a:ext cx="2524125" cy="1476375"/>
          </a:xfrm>
          <a:prstGeom prst="rect">
            <a:avLst/>
          </a:prstGeom>
        </p:spPr>
      </p:pic>
      <p:sp>
        <p:nvSpPr>
          <p:cNvPr id="34" name="橢圓形圖說文字 33"/>
          <p:cNvSpPr/>
          <p:nvPr/>
        </p:nvSpPr>
        <p:spPr>
          <a:xfrm>
            <a:off x="4857752" y="4857760"/>
            <a:ext cx="1643074" cy="1000132"/>
          </a:xfrm>
          <a:prstGeom prst="wedgeEllipseCallout">
            <a:avLst>
              <a:gd name="adj1" fmla="val 32994"/>
              <a:gd name="adj2" fmla="val 5800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5000628" y="52149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    還有我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9" name="直線接點 38"/>
          <p:cNvCxnSpPr/>
          <p:nvPr/>
        </p:nvCxnSpPr>
        <p:spPr>
          <a:xfrm>
            <a:off x="-1428792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rot="10800000" flipV="1">
            <a:off x="4429124" y="4000504"/>
            <a:ext cx="4714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rot="5400000">
            <a:off x="3071814" y="5500690"/>
            <a:ext cx="27146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>             </a:t>
            </a:r>
            <a:r>
              <a:rPr lang="zh-TW" altLang="en-US" sz="8000" b="0" dirty="0" smtClean="0">
                <a:solidFill>
                  <a:srgbClr val="00B0F0"/>
                </a:solidFill>
              </a:rPr>
              <a:t>頒獎嘉賓</a:t>
            </a:r>
            <a:endParaRPr lang="zh-TW" altLang="en-US" sz="8000" dirty="0">
              <a:solidFill>
                <a:srgbClr val="00B0F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亨利</a:t>
            </a:r>
            <a:r>
              <a:rPr lang="en-US" altLang="zh-TW" dirty="0" smtClean="0"/>
              <a:t>·</a:t>
            </a:r>
            <a:r>
              <a:rPr lang="zh-TW" altLang="en-US" dirty="0" smtClean="0"/>
              <a:t>卡維</a:t>
            </a:r>
            <a:r>
              <a:rPr lang="zh-TW" altLang="en-US" dirty="0" smtClean="0"/>
              <a:t>爾</a:t>
            </a:r>
            <a:endParaRPr lang="en-US" altLang="zh-TW" dirty="0" smtClean="0"/>
          </a:p>
          <a:p>
            <a:r>
              <a:rPr lang="zh-TW" altLang="en-US" dirty="0" smtClean="0"/>
              <a:t>克里斯</a:t>
            </a:r>
            <a:r>
              <a:rPr lang="en-US" altLang="zh-TW" dirty="0" smtClean="0"/>
              <a:t>.</a:t>
            </a:r>
            <a:r>
              <a:rPr lang="zh-TW" altLang="en-US" dirty="0" smtClean="0"/>
              <a:t>伊</a:t>
            </a:r>
            <a:r>
              <a:rPr lang="zh-TW" altLang="en-US" dirty="0" smtClean="0"/>
              <a:t>凡</a:t>
            </a:r>
            <a:endParaRPr lang="en-US" altLang="zh-TW" dirty="0" smtClean="0"/>
          </a:p>
          <a:p>
            <a:r>
              <a:rPr lang="zh-TW" altLang="en-US" dirty="0" smtClean="0"/>
              <a:t>凱特</a:t>
            </a:r>
            <a:r>
              <a:rPr lang="en-US" altLang="zh-TW" dirty="0" smtClean="0"/>
              <a:t>·</a:t>
            </a:r>
            <a:r>
              <a:rPr lang="zh-TW" altLang="en-US" dirty="0" smtClean="0"/>
              <a:t>布蘭</a:t>
            </a:r>
            <a:r>
              <a:rPr lang="zh-TW" altLang="en-US" dirty="0" smtClean="0"/>
              <a:t>琪</a:t>
            </a:r>
            <a:endParaRPr lang="en-US" altLang="zh-TW" dirty="0" smtClean="0"/>
          </a:p>
          <a:p>
            <a:r>
              <a:rPr lang="zh-TW" altLang="en-US" dirty="0" smtClean="0"/>
              <a:t>小小兵</a:t>
            </a:r>
            <a:endParaRPr lang="zh-TW" altLang="en-US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32770" name="Picture 2" descr="http://m4.biz.itc.cn/pic/new/n/31/29/Img831293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00174"/>
            <a:ext cx="2571768" cy="2571768"/>
          </a:xfrm>
          <a:prstGeom prst="rect">
            <a:avLst/>
          </a:prstGeom>
          <a:noFill/>
        </p:spPr>
      </p:pic>
      <p:pic>
        <p:nvPicPr>
          <p:cNvPr id="32772" name="Picture 4" descr="http://images.gamme.com.tw/news2/2015/26/93/p56ZoaOdk6C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500174"/>
            <a:ext cx="2143140" cy="3068977"/>
          </a:xfrm>
          <a:prstGeom prst="rect">
            <a:avLst/>
          </a:prstGeom>
          <a:noFill/>
        </p:spPr>
      </p:pic>
      <p:sp>
        <p:nvSpPr>
          <p:cNvPr id="32774" name="AutoShape 6" descr="「凱特·布蘭琪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776" name="AutoShape 8" descr="「凱特·布蘭琪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2778" name="Picture 10" descr="http://img.epochtimes.com/i6/50228130714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000504"/>
            <a:ext cx="2214578" cy="2428868"/>
          </a:xfrm>
          <a:prstGeom prst="rect">
            <a:avLst/>
          </a:prstGeom>
          <a:noFill/>
        </p:spPr>
      </p:pic>
      <p:sp>
        <p:nvSpPr>
          <p:cNvPr id="32782" name="AutoShape 14" descr="「小小兵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784" name="AutoShape 16" descr="「小小兵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2786" name="Picture 18" descr="http://cdn.she.com.tw/misc/elfinder-connector/connector.php?cmd=file&amp;type=s&amp;target=l1_QkVMTEEvZmFzaGlvbi9DaHJpcy8yMDE1LzA3LjAxL21pbmlvbnMgZmFzaGlvbi8xNTA3MDkgbWluaW9ucyBmYXNoaW9uIDIuanB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000504"/>
            <a:ext cx="2214578" cy="2214579"/>
          </a:xfrm>
          <a:prstGeom prst="rect">
            <a:avLst/>
          </a:prstGeom>
          <a:noFill/>
        </p:spPr>
      </p:pic>
      <p:pic>
        <p:nvPicPr>
          <p:cNvPr id="32788" name="Picture 20" descr="小黄人为最佳动画短片颁奖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500438"/>
            <a:ext cx="2214578" cy="16347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bg>
      <p:bgPr>
        <a:blipFill rotWithShape="true" dpi="0">
          <a:blip r:embed="rId2">
            <a:lum/>
          </a:blip>
          <a:srcRect/>
          <a:stretch>
            <a:fillRect b="-50000" t="-50000"/>
          </a:stretch>
        </a:blipFill>
        <a:effectLst/>
      </p:bgPr>
    </p:bg>
    <p:spTree>
      <p:nvGrpSpPr>
        <p:cNvPr name="" id="1"/>
        <p:cNvGrpSpPr/>
        <p:nvPr/>
      </p:nvGrpSpPr>
      <p:grpSpPr>
        <a:xfrm>
          <a:off x="0" y="0"/>
          <a:ext cy="0" cx="0"/>
          <a:chOff x="0" y="0"/>
          <a:chExt cy="0" cx="0"/>
        </a:xfrm>
      </p:grpSpPr>
      <p:sp>
        <p:nvSpPr>
          <p:cNvPr name="標題 1" id="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en-US" smtClean="0" lang="zh-TW" dirty="0"/>
              <a:t>                   </a:t>
            </a:r>
            <a:r>
              <a:rPr altLang="en-US" sz="7200" smtClean="0" lang="zh-TW" dirty="0">
                <a:solidFill>
                  <a:srgbClr val="00b0f0"/>
                </a:solidFill>
              </a:rPr>
              <a:t>頒獎嘉賓</a:t>
            </a:r>
            <a:endParaRPr sz="7200" altLang="en-US" lang="zh-TW" dirty="0">
              <a:solidFill>
                <a:srgbClr val="00b0f0"/>
              </a:solidFill>
            </a:endParaRPr>
          </a:p>
        </p:txBody>
      </p:sp>
      <p:sp>
        <p:nvSpPr>
          <p:cNvPr name="內容版面配置區 2" id="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smtClean="0" lang="zh-TW" dirty="0"/>
              <a:t>玩具總動員</a:t>
            </a:r>
            <a:r>
              <a:rPr altLang="zh-TW" smtClean="0" lang="en-US" dirty="0"/>
              <a:t>-</a:t>
            </a:r>
            <a:r>
              <a:rPr altLang="en-US" smtClean="0" lang="zh-TW" dirty="0"/>
              <a:t>胡迪、巴斯光年</a:t>
            </a:r>
            <a:endParaRPr altLang="zh-TW" smtClean="0" lang="en-US" dirty="0"/>
          </a:p>
          <a:p>
            <a:r>
              <a:rPr altLang="en-US" smtClean="0" lang="zh-TW" dirty="0"/>
              <a:t>星際大戰</a:t>
            </a:r>
            <a:r>
              <a:rPr altLang="zh-TW" smtClean="0" lang="en-US" dirty="0"/>
              <a:t>:</a:t>
            </a:r>
            <a:r>
              <a:rPr altLang="zh-TW" smtClean="0" lang="en-US" dirty="0"/>
              <a:t>C-3</a:t>
            </a:r>
            <a:r>
              <a:rPr altLang="zh-TW" smtClean="0" lang="en-US" dirty="0"/>
              <a:t>PO</a:t>
            </a:r>
            <a:r>
              <a:rPr altLang="en-US" smtClean="0" lang="zh-TW" dirty="0"/>
              <a:t>、</a:t>
            </a:r>
            <a:r>
              <a:rPr altLang="zh-TW" smtClean="0" lang="en-US" dirty="0"/>
              <a:t>BB8</a:t>
            </a:r>
            <a:r>
              <a:rPr altLang="en-US" smtClean="0" lang="zh-TW" dirty="0"/>
              <a:t>、</a:t>
            </a:r>
            <a:r>
              <a:rPr altLang="zh-TW" smtClean="0" lang="en-US" dirty="0"/>
              <a:t>R2D2</a:t>
            </a:r>
            <a:endParaRPr altLang="zh-TW" smtClean="0" lang="en-US" dirty="0"/>
          </a:p>
        </p:txBody>
      </p:sp>
      <p:pic>
        <p:nvPicPr>
          <p:cNvPr name="Picture 2" id="31746" descr="http://a1.att.hudong.com/14/10/19300001352706131839103103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y="2357454" cx="3571868"/>
          </a:xfrm>
          <a:prstGeom prst="rect">
            <a:avLst/>
          </a:prstGeom>
          <a:noFill/>
        </p:spPr>
      </p:pic>
      <p:pic>
        <p:nvPicPr>
          <p:cNvPr name="Picture 4" id="31748" descr="C-3PO、R2-D2和BB-8上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y="2886076" cx="523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restart="never" dur="indefinite" id="1" nodeType="tmRoot">
          <p:childTnLst>
            <p:seq nextAc="seek" concurrent="true">
              <p:cTn dur="indefinite" id="2" nodeType="mainSeq">
                <p:childTnLst>
                  <p:par>
                    <p:cTn id="3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presetClass="entr" fill="hold" nodeType="afterEffect" presetSubtype="0" id="5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>
                                        <p:cTn dur="2000" id="7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dur="2000" id="8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dur="2000" id="9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dur="2000" id="1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presetClass="entr" fill="hold" nodeType="afterEffect" presetSubtype="0" id="12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>
                                        <p:cTn dur="1000" id="14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dur="1000" id="15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dur="1000" id="16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dur="1000" id="17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屆奧斯卡頒獎典禮爭議不斷，不僅日前因為黑人明星入圍數過少而引發「白化」爭議，逼得奧斯卡頒獎典禮有後續補救措施，邀請琥碧戈柏、凱文哈特等黑人明星，又邀請韓國明星李秉憲、印度男星戴夫帕托強調種族多樣性。豈料一波未平一波又起，竟又惹到亞洲人。本屆典禮主持人克里斯洛克公然調侃亞洲小孩，開玩笑太過火，就連</a:t>
            </a:r>
            <a:r>
              <a:rPr lang="en-US" altLang="zh-TW" dirty="0" smtClean="0"/>
              <a:t>NBA</a:t>
            </a:r>
            <a:r>
              <a:rPr lang="zh-TW" altLang="en-US" dirty="0" smtClean="0"/>
              <a:t>黃蜂隊的知名台裔球星林書豪都看不下去，在自己的臉書怒吼：「我真的受夠了。」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 </a:t>
            </a:r>
            <a:r>
              <a:rPr lang="zh-TW" altLang="en-US" sz="7200" dirty="0" smtClean="0">
                <a:solidFill>
                  <a:srgbClr val="0070C0"/>
                </a:solidFill>
              </a:rPr>
              <a:t>爭議</a:t>
            </a:r>
            <a:endParaRPr lang="zh-TW" altLang="en-US" sz="7200" dirty="0">
              <a:solidFill>
                <a:srgbClr val="0070C0"/>
              </a:solidFill>
            </a:endParaRPr>
          </a:p>
        </p:txBody>
      </p:sp>
      <p:pic>
        <p:nvPicPr>
          <p:cNvPr id="33794" name="Picture 2" descr="http://img.ltn.com.tw/Upload/ent/page/800/2016/03/02/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792750"/>
            <a:ext cx="3500422" cy="2065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2060"/>
                </a:solidFill>
              </a:rPr>
              <a:t>請問這是第幾屆奧斯卡金像獎</a:t>
            </a:r>
            <a:r>
              <a:rPr lang="en-US" altLang="zh-TW" sz="48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zh-TW" altLang="en-US" sz="4800" dirty="0" smtClean="0">
                <a:solidFill>
                  <a:srgbClr val="002060"/>
                </a:solidFill>
              </a:rPr>
              <a:t>請舉出一個有得獎的電影。</a:t>
            </a:r>
            <a:endParaRPr lang="en-US" altLang="zh-TW" sz="4800" dirty="0" smtClean="0">
              <a:solidFill>
                <a:srgbClr val="002060"/>
              </a:solidFill>
            </a:endParaRPr>
          </a:p>
          <a:p>
            <a:endParaRPr lang="en-US" altLang="zh-TW" sz="4800" dirty="0" smtClean="0">
              <a:solidFill>
                <a:srgbClr val="002060"/>
              </a:solidFill>
            </a:endParaRPr>
          </a:p>
          <a:p>
            <a:endParaRPr lang="zh-TW" altLang="en-US" sz="4800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 </a:t>
            </a:r>
            <a:r>
              <a:rPr lang="zh-TW" altLang="en-US" sz="7200" dirty="0" smtClean="0">
                <a:solidFill>
                  <a:srgbClr val="FF0000"/>
                </a:solidFill>
              </a:rPr>
              <a:t>問題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s://encrypted-tbn2.gstatic.com/images?q=tbn:ANd9GcQwXGXZEEU1aMajPyeAPPnold8B4Z1XYknUF2G8ZmjIiNkFdE1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66" y="3960173"/>
            <a:ext cx="3071834" cy="28978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對我的報告影問題嗎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35842" name="Picture 2" descr="http://i1.imgbus.com/doimg/ayye0tsc0nn2f95d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29236"/>
            <a:ext cx="7572428" cy="612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371</Words>
  <Application>Microsoft Office PowerPoint</Application>
  <PresentationFormat>如螢幕大小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匯合</vt:lpstr>
      <vt:lpstr>第88屆奧斯卡金像獎     </vt:lpstr>
      <vt:lpstr>       得獎名單 </vt:lpstr>
      <vt:lpstr>       得獎名單 </vt:lpstr>
      <vt:lpstr>         得獎名單</vt:lpstr>
      <vt:lpstr>              頒獎嘉賓</vt:lpstr>
      <vt:lpstr>                   頒獎嘉賓</vt:lpstr>
      <vt:lpstr>                     爭議</vt:lpstr>
      <vt:lpstr>                     問題</vt:lpstr>
      <vt:lpstr>對我的報告影問題嗎?</vt:lpstr>
      <vt:lpstr>謝謝聆聽!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第88屆奧斯卡金像獎</dc:title>
  <dc:creator>方正杰</dc:creator>
  <cp:lastModifiedBy>方正杰</cp:lastModifiedBy>
  <cp:revision>15</cp:revision>
  <dcterms:created xsi:type="dcterms:W3CDTF">2016-03-14T14:09:03Z</dcterms:created>
  <dcterms:modified xsi:type="dcterms:W3CDTF">2016-03-14T16:36:51Z</dcterms:modified>
</cp:coreProperties>
</file>