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2" r:id="rId2"/>
    <p:sldId id="258" r:id="rId3"/>
    <p:sldId id="257" r:id="rId4"/>
    <p:sldId id="261" r:id="rId5"/>
    <p:sldId id="260" r:id="rId6"/>
    <p:sldId id="259" r:id="rId7"/>
    <p:sldId id="266" r:id="rId8"/>
    <p:sldId id="267" r:id="rId9"/>
    <p:sldId id="265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CA"/>
    <a:srgbClr val="F58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676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0B0E-7439-445E-8D32-ED03AD36AEC1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DE25D-C1CF-4F4A-929F-C887DDDA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4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淤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DE25D-C1CF-4F4A-929F-C887DDDA8DC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07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DE25D-C1CF-4F4A-929F-C887DDDA8DC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6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44624"/>
            <a:ext cx="10513168" cy="319821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zh-TW" altLang="en-US" sz="6600" dirty="0">
                <a:latin typeface="FangSong" pitchFamily="49" charset="-122"/>
                <a:ea typeface="FangSong" pitchFamily="49" charset="-122"/>
              </a:rPr>
              <a:t>強烈負北極振盪</a:t>
            </a:r>
            <a:br>
              <a:rPr lang="zh-TW" altLang="en-US" sz="6600" dirty="0">
                <a:latin typeface="FangSong" pitchFamily="49" charset="-122"/>
                <a:ea typeface="FangSong" pitchFamily="49" charset="-122"/>
              </a:rPr>
            </a:br>
            <a:r>
              <a:rPr lang="zh-TW" altLang="en-US" sz="6600" dirty="0">
                <a:latin typeface="FangSong" pitchFamily="49" charset="-122"/>
                <a:ea typeface="FangSong" pitchFamily="49" charset="-122"/>
              </a:rPr>
              <a:t>         </a:t>
            </a:r>
            <a:r>
              <a:rPr lang="zh-TW" altLang="en-US" sz="6600" dirty="0" smtClean="0">
                <a:latin typeface="FangSong" pitchFamily="49" charset="-122"/>
                <a:ea typeface="FangSong" pitchFamily="49" charset="-122"/>
              </a:rPr>
              <a:t>全球</a:t>
            </a:r>
            <a:r>
              <a:rPr lang="zh-TW" altLang="en-US" sz="6600" dirty="0">
                <a:latin typeface="FangSong" pitchFamily="49" charset="-122"/>
                <a:ea typeface="FangSong" pitchFamily="49" charset="-122"/>
              </a:rPr>
              <a:t>各</a:t>
            </a:r>
            <a:r>
              <a:rPr lang="zh-TW" altLang="en-US" sz="6600" dirty="0" smtClean="0">
                <a:latin typeface="FangSong" pitchFamily="49" charset="-122"/>
                <a:ea typeface="FangSong" pitchFamily="49" charset="-122"/>
              </a:rPr>
              <a:t>地急凍</a:t>
            </a:r>
            <a:r>
              <a:rPr lang="zh-TW" altLang="en-US" sz="6600" dirty="0">
                <a:latin typeface="FangSong" pitchFamily="49" charset="-122"/>
                <a:ea typeface="FangSong" pitchFamily="49" charset="-122"/>
              </a:rPr>
              <a:t/>
            </a:r>
            <a:br>
              <a:rPr lang="zh-TW" altLang="en-US" sz="6600" dirty="0">
                <a:latin typeface="FangSong" pitchFamily="49" charset="-122"/>
                <a:ea typeface="FangSong" pitchFamily="49" charset="-122"/>
              </a:rPr>
            </a:br>
            <a:endParaRPr lang="zh-TW" altLang="en-US" sz="66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0843" y="4836683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         </a:t>
            </a:r>
            <a:r>
              <a:rPr lang="zh-TW" altLang="en-US" dirty="0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資料來源</a:t>
            </a:r>
            <a:r>
              <a:rPr lang="en-US" altLang="zh-TW" dirty="0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華視新聞網</a:t>
            </a:r>
            <a:endParaRPr lang="zh-TW" altLang="en-US" dirty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3216"/>
            <a:ext cx="23907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38610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FangSong" pitchFamily="49" charset="-122"/>
                <a:ea typeface="FangSong" pitchFamily="49" charset="-122"/>
              </a:rPr>
              <a:t>報告人</a:t>
            </a:r>
            <a:r>
              <a:rPr lang="en-US" altLang="zh-TW" sz="4400" dirty="0">
                <a:latin typeface="FangSong" pitchFamily="49" charset="-122"/>
                <a:ea typeface="FangSong" pitchFamily="49" charset="-122"/>
              </a:rPr>
              <a:t>:60727</a:t>
            </a:r>
            <a:r>
              <a:rPr lang="zh-TW" altLang="en-US" sz="4400" dirty="0">
                <a:latin typeface="FangSong" pitchFamily="49" charset="-122"/>
                <a:ea typeface="FangSong" pitchFamily="49" charset="-122"/>
              </a:rPr>
              <a:t>莊子</a:t>
            </a:r>
            <a:r>
              <a:rPr lang="zh-TW" altLang="en-US" sz="4400" dirty="0" smtClean="0">
                <a:latin typeface="FangSong" pitchFamily="49" charset="-122"/>
                <a:ea typeface="FangSong" pitchFamily="49" charset="-122"/>
              </a:rPr>
              <a:t>瑢</a:t>
            </a:r>
            <a:endParaRPr lang="en-US" altLang="zh-TW" sz="4400" dirty="0" smtClean="0"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6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" y="-34534"/>
            <a:ext cx="91543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522920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>
                <a:latin typeface="AR DECODE" pitchFamily="2" charset="0"/>
              </a:rPr>
              <a:t>The End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-34444"/>
            <a:ext cx="2592288" cy="15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4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臺灣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120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年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來的第一次</a:t>
            </a:r>
            <a:endParaRPr lang="zh-TW" altLang="en-US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太平山積雪超過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40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公分，雪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下長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達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12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小時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陽明山竹子湖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海拔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607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公尺，破例下雪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汐止的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五指山下了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雪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7"/>
          <a:stretch/>
        </p:blipFill>
        <p:spPr bwMode="auto">
          <a:xfrm>
            <a:off x="2627784" y="4827530"/>
            <a:ext cx="3751734" cy="19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5"/>
          <a:stretch/>
        </p:blipFill>
        <p:spPr bwMode="auto">
          <a:xfrm>
            <a:off x="467544" y="2896182"/>
            <a:ext cx="3672408" cy="18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0" y="2296834"/>
            <a:ext cx="3522365" cy="250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FangSong" pitchFamily="49" charset="-122"/>
                <a:ea typeface="FangSong" pitchFamily="49" charset="-122"/>
              </a:rPr>
              <a:t>世界各國</a:t>
            </a:r>
            <a:endParaRPr lang="zh-TW" altLang="en-US" sz="60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美國東部，日本傳災情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美國東部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碰上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了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19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世紀以來第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2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大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暴風雪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北海道的雪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厚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到只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剩兩支雨刷探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出頭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4766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33" y="3190285"/>
            <a:ext cx="3855515" cy="34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48680" y="26064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零下五十度內蒙古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en-US" altLang="zh-TW" dirty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熱水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一潑一秒鐘結凍</a:t>
            </a:r>
            <a:endParaRPr lang="en-US" altLang="zh-TW" dirty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肥皂泡變成白色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梨子變成槌子</a:t>
            </a:r>
            <a:endParaRPr lang="en-US" altLang="zh-TW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7826"/>
          <a:stretch/>
        </p:blipFill>
        <p:spPr bwMode="auto">
          <a:xfrm>
            <a:off x="4347668" y="3789040"/>
            <a:ext cx="4112764" cy="27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725"/>
            <a:ext cx="3670945" cy="290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168352" cy="28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48680" y="23872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FangSong" pitchFamily="49" charset="-122"/>
                <a:ea typeface="FangSong" pitchFamily="49" charset="-122"/>
              </a:rPr>
              <a:t>世界各國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32" y="148478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越南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凌晨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下起雪積雪高達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10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公分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怕牛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凍死農民連忙生火幫牠們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取暖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>
                <a:latin typeface="FangSong" pitchFamily="49" charset="-122"/>
                <a:ea typeface="FangSong" pitchFamily="49" charset="-122"/>
              </a:rPr>
              <a:t>首都河內也只剩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6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度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北極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往年北極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均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溫零下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30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度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今年升</a:t>
            </a:r>
            <a:r>
              <a:rPr lang="zh-TW" altLang="en-US" dirty="0">
                <a:latin typeface="FangSong" pitchFamily="49" charset="-122"/>
                <a:ea typeface="FangSong" pitchFamily="49" charset="-122"/>
              </a:rPr>
              <a:t>到</a:t>
            </a:r>
            <a:r>
              <a:rPr lang="en-US" altLang="zh-TW" dirty="0">
                <a:latin typeface="FangSong" pitchFamily="49" charset="-122"/>
                <a:ea typeface="FangSong" pitchFamily="49" charset="-122"/>
              </a:rPr>
              <a:t>0.8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度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p"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2403"/>
            <a:ext cx="3521907" cy="24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24" y="3933056"/>
            <a:ext cx="4561076" cy="26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/>
          <a:stretch/>
        </p:blipFill>
        <p:spPr bwMode="auto">
          <a:xfrm>
            <a:off x="611560" y="805279"/>
            <a:ext cx="3951532" cy="305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805279"/>
            <a:ext cx="3816424" cy="30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5849"/>
            <a:ext cx="3953328" cy="28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3915848"/>
            <a:ext cx="3816424" cy="28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331640" y="-2571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FangSong" pitchFamily="49" charset="-122"/>
                <a:ea typeface="FangSong" pitchFamily="49" charset="-122"/>
              </a:rPr>
              <a:t>北極寒風</a:t>
            </a:r>
            <a:r>
              <a:rPr lang="en-US" altLang="zh-TW" sz="4800" dirty="0" err="1" smtClean="0">
                <a:latin typeface="FangSong" pitchFamily="49" charset="-122"/>
                <a:ea typeface="FangSong" pitchFamily="49" charset="-122"/>
              </a:rPr>
              <a:t>V.S</a:t>
            </a:r>
            <a:r>
              <a:rPr lang="zh-TW" altLang="en-US" sz="4800" dirty="0" smtClean="0">
                <a:latin typeface="FangSong" pitchFamily="49" charset="-122"/>
                <a:ea typeface="FangSong" pitchFamily="49" charset="-122"/>
              </a:rPr>
              <a:t>極鋒噴流</a:t>
            </a:r>
            <a:endParaRPr lang="zh-TW" altLang="en-US" sz="4800" dirty="0"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5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3" y="752177"/>
            <a:ext cx="388843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50" y="752177"/>
            <a:ext cx="4272539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3" y="3809766"/>
            <a:ext cx="3888432" cy="30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50" y="3809188"/>
            <a:ext cx="4272539" cy="30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259632" y="0"/>
            <a:ext cx="6109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FangSong" pitchFamily="49" charset="-122"/>
                <a:ea typeface="FangSong" pitchFamily="49" charset="-122"/>
              </a:rPr>
              <a:t>正北極震盪</a:t>
            </a:r>
            <a:r>
              <a:rPr lang="en-US" altLang="zh-TW" sz="4400" dirty="0" smtClean="0">
                <a:latin typeface="FangSong" pitchFamily="49" charset="-122"/>
                <a:ea typeface="FangSong" pitchFamily="49" charset="-122"/>
              </a:rPr>
              <a:t>&amp;</a:t>
            </a:r>
            <a:r>
              <a:rPr lang="zh-TW" altLang="en-US" sz="4400" dirty="0" smtClean="0">
                <a:latin typeface="FangSong" pitchFamily="49" charset="-122"/>
                <a:ea typeface="FangSong" pitchFamily="49" charset="-122"/>
              </a:rPr>
              <a:t>負北極震盪</a:t>
            </a:r>
            <a:endParaRPr lang="zh-TW" altLang="en-US" sz="4400" dirty="0"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8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747466" y="3041939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這件事我看見了什麼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916561" y="2959736"/>
            <a:ext cx="169096" cy="16348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652392" y="4005064"/>
            <a:ext cx="0" cy="310244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250450" y="2819934"/>
            <a:ext cx="144016" cy="30328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3758063" y="4184845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惋惜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907360" y="1996611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自然現象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699792" y="2008450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地球暖化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756140" y="932417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減少碳排放量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060213" y="4879124"/>
            <a:ext cx="1728192" cy="939422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臺灣難得平地下雪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504067" y="4851232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擔心</a:t>
            </a:r>
            <a:endParaRPr lang="en-US" altLang="zh-TW" dirty="0" smtClean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極端氣候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885475" y="5818546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世界末日</a:t>
            </a:r>
            <a:endParaRPr lang="zh-TW" altLang="en-US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cxnSp>
        <p:nvCxnSpPr>
          <p:cNvPr id="24" name="直線接點 23"/>
          <p:cNvCxnSpPr/>
          <p:nvPr/>
        </p:nvCxnSpPr>
        <p:spPr>
          <a:xfrm flipH="1">
            <a:off x="5567029" y="5787153"/>
            <a:ext cx="254477" cy="28803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3563888" y="4879631"/>
            <a:ext cx="219201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 flipV="1">
            <a:off x="5394467" y="4917849"/>
            <a:ext cx="219200" cy="208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手繪多邊形 40"/>
          <p:cNvSpPr/>
          <p:nvPr/>
        </p:nvSpPr>
        <p:spPr>
          <a:xfrm>
            <a:off x="4355976" y="1906963"/>
            <a:ext cx="591671" cy="465614"/>
          </a:xfrm>
          <a:custGeom>
            <a:avLst/>
            <a:gdLst>
              <a:gd name="connsiteX0" fmla="*/ 0 w 528918"/>
              <a:gd name="connsiteY0" fmla="*/ 161365 h 242047"/>
              <a:gd name="connsiteX1" fmla="*/ 44824 w 528918"/>
              <a:gd name="connsiteY1" fmla="*/ 125506 h 242047"/>
              <a:gd name="connsiteX2" fmla="*/ 80683 w 528918"/>
              <a:gd name="connsiteY2" fmla="*/ 89647 h 242047"/>
              <a:gd name="connsiteX3" fmla="*/ 107577 w 528918"/>
              <a:gd name="connsiteY3" fmla="*/ 71718 h 242047"/>
              <a:gd name="connsiteX4" fmla="*/ 125506 w 528918"/>
              <a:gd name="connsiteY4" fmla="*/ 53788 h 242047"/>
              <a:gd name="connsiteX5" fmla="*/ 179294 w 528918"/>
              <a:gd name="connsiteY5" fmla="*/ 26894 h 242047"/>
              <a:gd name="connsiteX6" fmla="*/ 224118 w 528918"/>
              <a:gd name="connsiteY6" fmla="*/ 0 h 242047"/>
              <a:gd name="connsiteX7" fmla="*/ 251012 w 528918"/>
              <a:gd name="connsiteY7" fmla="*/ 8965 h 242047"/>
              <a:gd name="connsiteX8" fmla="*/ 286871 w 528918"/>
              <a:gd name="connsiteY8" fmla="*/ 53788 h 242047"/>
              <a:gd name="connsiteX9" fmla="*/ 313765 w 528918"/>
              <a:gd name="connsiteY9" fmla="*/ 62753 h 242047"/>
              <a:gd name="connsiteX10" fmla="*/ 331694 w 528918"/>
              <a:gd name="connsiteY10" fmla="*/ 89647 h 242047"/>
              <a:gd name="connsiteX11" fmla="*/ 358588 w 528918"/>
              <a:gd name="connsiteY11" fmla="*/ 107576 h 242047"/>
              <a:gd name="connsiteX12" fmla="*/ 376518 w 528918"/>
              <a:gd name="connsiteY12" fmla="*/ 125506 h 242047"/>
              <a:gd name="connsiteX13" fmla="*/ 403412 w 528918"/>
              <a:gd name="connsiteY13" fmla="*/ 143435 h 242047"/>
              <a:gd name="connsiteX14" fmla="*/ 466165 w 528918"/>
              <a:gd name="connsiteY14" fmla="*/ 188259 h 242047"/>
              <a:gd name="connsiteX15" fmla="*/ 493059 w 528918"/>
              <a:gd name="connsiteY15" fmla="*/ 206188 h 242047"/>
              <a:gd name="connsiteX16" fmla="*/ 528918 w 528918"/>
              <a:gd name="connsiteY16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918" h="242047">
                <a:moveTo>
                  <a:pt x="0" y="161365"/>
                </a:moveTo>
                <a:cubicBezTo>
                  <a:pt x="14941" y="149412"/>
                  <a:pt x="30523" y="138218"/>
                  <a:pt x="44824" y="125506"/>
                </a:cubicBezTo>
                <a:cubicBezTo>
                  <a:pt x="57458" y="114276"/>
                  <a:pt x="66618" y="99024"/>
                  <a:pt x="80683" y="89647"/>
                </a:cubicBezTo>
                <a:cubicBezTo>
                  <a:pt x="89648" y="83671"/>
                  <a:pt x="99164" y="78449"/>
                  <a:pt x="107577" y="71718"/>
                </a:cubicBezTo>
                <a:cubicBezTo>
                  <a:pt x="114177" y="66438"/>
                  <a:pt x="118906" y="59068"/>
                  <a:pt x="125506" y="53788"/>
                </a:cubicBezTo>
                <a:cubicBezTo>
                  <a:pt x="150330" y="33928"/>
                  <a:pt x="150890" y="36362"/>
                  <a:pt x="179294" y="26894"/>
                </a:cubicBezTo>
                <a:cubicBezTo>
                  <a:pt x="193496" y="12693"/>
                  <a:pt x="200844" y="0"/>
                  <a:pt x="224118" y="0"/>
                </a:cubicBezTo>
                <a:cubicBezTo>
                  <a:pt x="233568" y="0"/>
                  <a:pt x="242047" y="5977"/>
                  <a:pt x="251012" y="8965"/>
                </a:cubicBezTo>
                <a:cubicBezTo>
                  <a:pt x="259157" y="21183"/>
                  <a:pt x="272675" y="45271"/>
                  <a:pt x="286871" y="53788"/>
                </a:cubicBezTo>
                <a:cubicBezTo>
                  <a:pt x="294974" y="58650"/>
                  <a:pt x="304800" y="59765"/>
                  <a:pt x="313765" y="62753"/>
                </a:cubicBezTo>
                <a:cubicBezTo>
                  <a:pt x="319741" y="71718"/>
                  <a:pt x="324076" y="82029"/>
                  <a:pt x="331694" y="89647"/>
                </a:cubicBezTo>
                <a:cubicBezTo>
                  <a:pt x="339312" y="97265"/>
                  <a:pt x="350175" y="100845"/>
                  <a:pt x="358588" y="107576"/>
                </a:cubicBezTo>
                <a:cubicBezTo>
                  <a:pt x="365188" y="112856"/>
                  <a:pt x="369918" y="120226"/>
                  <a:pt x="376518" y="125506"/>
                </a:cubicBezTo>
                <a:cubicBezTo>
                  <a:pt x="384931" y="132237"/>
                  <a:pt x="395232" y="136423"/>
                  <a:pt x="403412" y="143435"/>
                </a:cubicBezTo>
                <a:cubicBezTo>
                  <a:pt x="498806" y="225201"/>
                  <a:pt x="393689" y="152021"/>
                  <a:pt x="466165" y="188259"/>
                </a:cubicBezTo>
                <a:cubicBezTo>
                  <a:pt x="475802" y="193077"/>
                  <a:pt x="484879" y="199176"/>
                  <a:pt x="493059" y="206188"/>
                </a:cubicBezTo>
                <a:cubicBezTo>
                  <a:pt x="505894" y="217189"/>
                  <a:pt x="528918" y="242047"/>
                  <a:pt x="528918" y="242047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1972083" y="356353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糧食短缺</a:t>
            </a:r>
          </a:p>
        </p:txBody>
      </p:sp>
      <p:cxnSp>
        <p:nvCxnSpPr>
          <p:cNvPr id="43" name="直線接點 42"/>
          <p:cNvCxnSpPr/>
          <p:nvPr/>
        </p:nvCxnSpPr>
        <p:spPr>
          <a:xfrm>
            <a:off x="3631124" y="1076433"/>
            <a:ext cx="169096" cy="16348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5475659" y="1076433"/>
            <a:ext cx="218608" cy="16348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圓角矩形 48"/>
          <p:cNvSpPr/>
          <p:nvPr/>
        </p:nvSpPr>
        <p:spPr>
          <a:xfrm>
            <a:off x="5613667" y="409978"/>
            <a:ext cx="1728192" cy="963125"/>
          </a:xfrm>
          <a:prstGeom prst="roundRect">
            <a:avLst>
              <a:gd name="adj" fmla="val 482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疾病大流行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184685" y="36087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FangSong" pitchFamily="49" charset="-122"/>
                <a:ea typeface="FangSong" pitchFamily="49" charset="-122"/>
              </a:rPr>
              <a:t>心得</a:t>
            </a:r>
            <a:endParaRPr lang="zh-TW" altLang="en-US" sz="4800" dirty="0"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3" grpId="0" animBg="1"/>
      <p:bldP spid="41" grpId="0" animBg="1"/>
      <p:bldP spid="42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213285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latin typeface="AR DECODE" pitchFamily="2" charset="0"/>
              </a:rPr>
              <a:t>Question:</a:t>
            </a:r>
            <a:r>
              <a:rPr lang="zh-TW" altLang="en-US" sz="6000" dirty="0" smtClean="0">
                <a:latin typeface="FangSong" pitchFamily="49" charset="-122"/>
                <a:ea typeface="FangSong" pitchFamily="49" charset="-122"/>
              </a:rPr>
              <a:t>請問越南首都河內在當時幾度</a:t>
            </a:r>
            <a:r>
              <a:rPr lang="en-US" altLang="zh-TW" sz="6000" dirty="0" smtClean="0">
                <a:latin typeface="FangSong" pitchFamily="49" charset="-122"/>
                <a:ea typeface="FangSong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5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869</TotalTime>
  <Words>198</Words>
  <Application>Microsoft Office PowerPoint</Application>
  <PresentationFormat>如螢幕大小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龍騰四海</vt:lpstr>
      <vt:lpstr>強烈負北極振盪          全球各地急凍 </vt:lpstr>
      <vt:lpstr>臺灣120年來的第一次</vt:lpstr>
      <vt:lpstr>世界各國</vt:lpstr>
      <vt:lpstr>零下五十度內蒙古</vt:lpstr>
      <vt:lpstr>世界各國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強烈負北極振盪            全球各地急凍</dc:title>
  <dc:creator>Max Chuang(莊益誠)</dc:creator>
  <cp:lastModifiedBy>Max Chuang(莊益誠)</cp:lastModifiedBy>
  <cp:revision>49</cp:revision>
  <dcterms:created xsi:type="dcterms:W3CDTF">2016-01-28T02:12:19Z</dcterms:created>
  <dcterms:modified xsi:type="dcterms:W3CDTF">2016-02-22T13:40:52Z</dcterms:modified>
</cp:coreProperties>
</file>